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94" r:id="rId2"/>
    <p:sldId id="595" r:id="rId3"/>
    <p:sldId id="596" r:id="rId4"/>
    <p:sldId id="597" r:id="rId5"/>
    <p:sldId id="598" r:id="rId6"/>
    <p:sldId id="599" r:id="rId7"/>
    <p:sldId id="600" r:id="rId8"/>
    <p:sldId id="601" r:id="rId9"/>
    <p:sldId id="602" r:id="rId10"/>
    <p:sldId id="592" r:id="rId11"/>
    <p:sldId id="593" r:id="rId12"/>
    <p:sldId id="521" r:id="rId13"/>
    <p:sldId id="586" r:id="rId14"/>
    <p:sldId id="584" r:id="rId15"/>
    <p:sldId id="5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7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29/10/2025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29/10/2025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29/10/2025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29/10/2025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29/10/2025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29/10/2025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29/10/2025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29/10/2025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29/10/2025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29/10/2025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29/10/2025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29/10/2025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29/10/2025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29/10/2025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4539716" y="6381750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E180E7-3B3F-55F3-8A08-0577202B76F5}"/>
              </a:ext>
            </a:extLst>
          </p:cNvPr>
          <p:cNvSpPr txBox="1"/>
          <p:nvPr/>
        </p:nvSpPr>
        <p:spPr>
          <a:xfrm>
            <a:off x="602456" y="2081037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E83784-11C1-6913-EC84-283633FDC76A}"/>
              </a:ext>
            </a:extLst>
          </p:cNvPr>
          <p:cNvSpPr txBox="1"/>
          <p:nvPr/>
        </p:nvSpPr>
        <p:spPr>
          <a:xfrm>
            <a:off x="926306" y="3603114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5EB386-F40C-7A27-5059-BE1090F5F7CC}"/>
              </a:ext>
            </a:extLst>
          </p:cNvPr>
          <p:cNvSpPr txBox="1"/>
          <p:nvPr/>
        </p:nvSpPr>
        <p:spPr>
          <a:xfrm>
            <a:off x="188645" y="1127346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CMR ():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88645" y="1059464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How to estimate blood flow in the heart muscle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CDA22F-CABE-71B4-D49D-F50AD7CE1812}"/>
              </a:ext>
            </a:extLst>
          </p:cNvPr>
          <p:cNvSpPr txBox="1"/>
          <p:nvPr/>
        </p:nvSpPr>
        <p:spPr>
          <a:xfrm>
            <a:off x="488156" y="1545580"/>
            <a:ext cx="11532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By injecting a material called gadolinium into the bloodstream, </a:t>
            </a:r>
          </a:p>
          <a:p>
            <a:r>
              <a:rPr lang="en-US" dirty="0"/>
              <a:t>and then by taking a sequence of MRI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3BAFD-3B08-CB1A-EA80-8EF5E34504A9}"/>
              </a:ext>
            </a:extLst>
          </p:cNvPr>
          <p:cNvSpPr txBox="1"/>
          <p:nvPr/>
        </p:nvSpPr>
        <p:spPr>
          <a:xfrm>
            <a:off x="488156" y="2318266"/>
            <a:ext cx="113228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2. The problem: MRI signal is not directly proportional to gadolinium concentration</a:t>
            </a:r>
          </a:p>
          <a:p>
            <a:pPr>
              <a:buNone/>
            </a:pPr>
            <a:r>
              <a:rPr lang="en-US" sz="1400" dirty="0"/>
              <a:t>The MRI scanner measures </a:t>
            </a:r>
            <a:r>
              <a:rPr lang="en-US" sz="1400" b="1" dirty="0"/>
              <a:t>signal intensity</a:t>
            </a:r>
            <a:r>
              <a:rPr lang="en-US" sz="1400" dirty="0"/>
              <a:t>, not the actual concentration of gadolinium.</a:t>
            </a:r>
            <a:br>
              <a:rPr lang="en-US" sz="1400" dirty="0"/>
            </a:br>
            <a:r>
              <a:rPr lang="en-US" sz="1400" dirty="0"/>
              <a:t>Unfortunately, the relationship between these two is </a:t>
            </a:r>
            <a:r>
              <a:rPr lang="en-US" sz="1400" b="1" dirty="0"/>
              <a:t>not perfectly linear</a:t>
            </a:r>
            <a:r>
              <a:rPr lang="en-US" sz="1400" dirty="0"/>
              <a:t>, especially at higher gadolinium levels.</a:t>
            </a:r>
            <a:br>
              <a:rPr lang="en-US" sz="1400" dirty="0"/>
            </a:br>
            <a:r>
              <a:rPr lang="en-US" sz="1400" dirty="0"/>
              <a:t>This causes </a:t>
            </a:r>
            <a:r>
              <a:rPr lang="en-US" sz="1400" b="1" dirty="0"/>
              <a:t>“signal saturation”</a:t>
            </a:r>
            <a:r>
              <a:rPr lang="en-US" sz="1400" dirty="0"/>
              <a:t> — the signal stops increasing even though the gadolinium concentration is still rising.</a:t>
            </a:r>
          </a:p>
          <a:p>
            <a:pPr>
              <a:buNone/>
            </a:pPr>
            <a:r>
              <a:rPr lang="en-US" sz="1400" dirty="0"/>
              <a:t>This is a big problem for </a:t>
            </a:r>
            <a:r>
              <a:rPr lang="en-US" sz="1400" b="1" dirty="0"/>
              <a:t>quantitative</a:t>
            </a:r>
            <a:r>
              <a:rPr lang="en-US" sz="1400" dirty="0"/>
              <a:t> analysis (when we want to calculate actual blood flow values in mL/min/g), because it makes the math inaccurate — particularly in the </a:t>
            </a:r>
            <a:r>
              <a:rPr lang="en-US" sz="1400" b="1" dirty="0"/>
              <a:t>blood pool</a:t>
            </a:r>
            <a:r>
              <a:rPr lang="en-US" sz="1400" dirty="0"/>
              <a:t>, where the gadolinium concentration is highest during the first pass.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DBD48-AA9B-B258-C0E5-21BE7EF6FF7B}"/>
              </a:ext>
            </a:extLst>
          </p:cNvPr>
          <p:cNvSpPr txBox="1"/>
          <p:nvPr/>
        </p:nvSpPr>
        <p:spPr>
          <a:xfrm>
            <a:off x="466438" y="3908446"/>
            <a:ext cx="121920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3. How to fix the signal saturation problem</a:t>
            </a:r>
          </a:p>
          <a:p>
            <a:pPr>
              <a:buNone/>
            </a:pPr>
            <a:r>
              <a:rPr lang="en-US" sz="1200" dirty="0"/>
              <a:t>Researchers have developed </a:t>
            </a:r>
            <a:r>
              <a:rPr lang="en-US" sz="1200" b="1" dirty="0"/>
              <a:t>two main strategies</a:t>
            </a:r>
            <a:r>
              <a:rPr lang="en-US" sz="1200" dirty="0"/>
              <a:t> to minimize or correct this saturation:</a:t>
            </a:r>
          </a:p>
          <a:p>
            <a:pPr>
              <a:buNone/>
            </a:pPr>
            <a:r>
              <a:rPr lang="en-US" sz="1200" b="1" dirty="0"/>
              <a:t>a) Dual-bolus technique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They inject two doses of gadolinium: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first small bolus</a:t>
            </a:r>
            <a:r>
              <a:rPr lang="en-US" sz="1200" dirty="0"/>
              <a:t> (about one-tenth of the normal dose) is used to measure the </a:t>
            </a:r>
            <a:r>
              <a:rPr lang="en-US" sz="1200" b="1" dirty="0"/>
              <a:t>arterial input function (AIF)</a:t>
            </a:r>
            <a:r>
              <a:rPr lang="en-US" sz="1200" dirty="0"/>
              <a:t> — the concentration of contrast entering the heart.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second larger bolus</a:t>
            </a:r>
            <a:r>
              <a:rPr lang="en-US" sz="1200" dirty="0"/>
              <a:t> is used to measure the </a:t>
            </a:r>
            <a:r>
              <a:rPr lang="en-US" sz="1200" b="1" dirty="0"/>
              <a:t>myocardial tissue response</a:t>
            </a:r>
            <a:r>
              <a:rPr lang="en-US" sz="1200" dirty="0"/>
              <a:t> — how the heart muscle itself enhances.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two measurements are then mathematically aligned and scaled to one another so that the AIF curve (from the small dose) matches the tissue enhancement (from the big dose).</a:t>
            </a:r>
          </a:p>
          <a:p>
            <a:pPr>
              <a:buNone/>
            </a:pPr>
            <a:r>
              <a:rPr lang="en-US" sz="1200" b="1" dirty="0"/>
              <a:t>b) Dual-sequence technique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Instead of two injections, the MRI scanner captures </a:t>
            </a:r>
            <a:r>
              <a:rPr lang="en-US" sz="1200" b="1" dirty="0"/>
              <a:t>two types of images</a:t>
            </a:r>
            <a:r>
              <a:rPr lang="en-US" sz="1200" dirty="0"/>
              <a:t> during one injection: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Low-resolution, low-sensitivity images</a:t>
            </a:r>
            <a:r>
              <a:rPr lang="en-US" sz="1200" dirty="0"/>
              <a:t> of the blood pool (which handle high contrast concentrations without saturating).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High-resolution, high-sensitivity images</a:t>
            </a:r>
            <a:r>
              <a:rPr lang="en-US" sz="1200" dirty="0"/>
              <a:t> of the myocardium.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This method avoids the need for two separate injections and keeps the timing between AIF and tissue signals perfectly aligned.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/>
              <a:t>4. How myocardial blood flow is calculated</a:t>
            </a:r>
          </a:p>
          <a:p>
            <a:pPr>
              <a:buNone/>
            </a:pPr>
            <a:r>
              <a:rPr lang="en-US" sz="1200" dirty="0"/>
              <a:t>Once the signal-intensity curves are corrected, researchers can estimate the true gadolinium concentrations over time and use mathematical models to compute MBF.</a:t>
            </a:r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treats the heart as two compartments: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Blood inside the vessels.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The tissue space around the vessels.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Gadolinium moves between these two spaces through a thin barrier (the capillary wall).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adjusting model parameters, the program can estimate how much blood is flowing and how fast gadolinium diffuses.</a:t>
            </a:r>
          </a:p>
          <a:p>
            <a:pPr>
              <a:buNone/>
            </a:pPr>
            <a:r>
              <a:rPr lang="en-US" sz="1200" b="1" dirty="0"/>
              <a:t>b) Deconvolution approach (based on the central volume theorem)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This is simpler and is the one you’ll use in your assignment.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  <a:r>
              <a:rPr lang="en-US" sz="1200" dirty="0"/>
              <a:t> (how the tissue reacts to a short burst of contrast).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None/>
            </a:pPr>
            <a:r>
              <a:rPr lang="en-US" sz="1200" dirty="0"/>
              <a:t>Because deconvolution is a mathematically unstable process (small noise can cause large errors), researchers often </a:t>
            </a:r>
            <a:r>
              <a:rPr lang="en-US" sz="1200" b="1" dirty="0"/>
              <a:t>constrain</a:t>
            </a:r>
            <a:r>
              <a:rPr lang="en-US" sz="1200" dirty="0"/>
              <a:t> it using a model such as the </a:t>
            </a:r>
            <a:r>
              <a:rPr lang="en-US" sz="1200" b="1" dirty="0"/>
              <a:t>Fermi function</a:t>
            </a:r>
            <a:r>
              <a:rPr lang="en-US" sz="1200" dirty="0"/>
              <a:t>, which provides a smooth and physiologically realistic shape for the response curve.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7851E-4815-A885-47E4-7973D8B42B2C}"/>
              </a:ext>
            </a:extLst>
          </p:cNvPr>
          <p:cNvSpPr txBox="1"/>
          <p:nvPr/>
        </p:nvSpPr>
        <p:spPr>
          <a:xfrm>
            <a:off x="224100" y="4455735"/>
            <a:ext cx="113400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5. The key </a:t>
            </a:r>
            <a:r>
              <a:rPr lang="en-US" dirty="0" err="1"/>
              <a:t>takeawayThis</a:t>
            </a:r>
            <a:r>
              <a:rPr lang="en-US" dirty="0"/>
              <a:t> section emphasizes </a:t>
            </a:r>
            <a:r>
              <a:rPr lang="en-US" dirty="0" err="1"/>
              <a:t>that:Gadolinium-enhanced</a:t>
            </a:r>
            <a:r>
              <a:rPr lang="en-US" dirty="0"/>
              <a:t> MRI can, in theory, provide absolute quantitative measurements of blood flow in the </a:t>
            </a:r>
            <a:r>
              <a:rPr lang="en-US" dirty="0" err="1"/>
              <a:t>heart.However</a:t>
            </a:r>
            <a:r>
              <a:rPr lang="en-US" dirty="0"/>
              <a:t>, to get accurate results, one must correct for signal saturation and use robust mathematical models (like the Fermi function deconvolution).These improvements are what make stress perfusion CMR a promising, noninvasive alternative to nuclear methods like PET and SPECT for assessing coronary artery disease.</a:t>
            </a:r>
          </a:p>
        </p:txBody>
      </p:sp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8038" y="3052464"/>
            <a:ext cx="6122962" cy="18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86365</TotalTime>
  <Words>1190</Words>
  <Application>Microsoft Office PowerPoint</Application>
  <PresentationFormat>Widescreen</PresentationFormat>
  <Paragraphs>105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MathematicalPi-One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452</cp:revision>
  <dcterms:created xsi:type="dcterms:W3CDTF">2020-01-27T13:54:00Z</dcterms:created>
  <dcterms:modified xsi:type="dcterms:W3CDTF">2025-10-30T03:02:33Z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